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72" r:id="rId7"/>
    <p:sldId id="264" r:id="rId8"/>
    <p:sldId id="265" r:id="rId9"/>
    <p:sldId id="262" r:id="rId10"/>
    <p:sldId id="267" r:id="rId11"/>
    <p:sldId id="268" r:id="rId12"/>
    <p:sldId id="269" r:id="rId13"/>
    <p:sldId id="266" r:id="rId14"/>
    <p:sldId id="270" r:id="rId15"/>
    <p:sldId id="271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48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5583"/>
  </p:normalViewPr>
  <p:slideViewPr>
    <p:cSldViewPr snapToGrid="0" snapToObjects="1" showGuides="1">
      <p:cViewPr>
        <p:scale>
          <a:sx n="105" d="100"/>
          <a:sy n="105" d="100"/>
        </p:scale>
        <p:origin x="744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5BB9B-8846-3948-AF88-05729192D81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018B0-4E53-F249-BD59-260447D38E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01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018B0-4E53-F249-BD59-260447D38E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049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2430B-2013-CE46-86FD-15447A6E7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B902-B2D5-9644-B762-C3AAF5BFA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9473D-6F6C-494B-AD9A-40E890F4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36519-3840-5443-9263-26CBF7EE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34FB6-3320-E244-B01E-DA19F4A01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12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Methodolgy-and-Implem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A0011-500B-3444-B175-F07AFC68819D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1072148-136F-2245-832B-A8FB0C1DBB5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B20A2F9-3FED-8B4A-8135-230AA04308C4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EE3AC2-DC8A-CE4B-BE20-2F40743FECAF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B68488-B9E8-BC4F-9DBF-FB605DFC451F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49825B-588C-FA4B-961B-4AF0B2493DA3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902C5D-7C54-7C46-94CF-F4E04F9B2684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A9B3314-E8A4-4248-ACD7-81CB13AB2FFB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83013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96F8EA1-B148-9440-9CB3-57B613B2AC79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93B1C2E-18FE-1A48-A684-34CA6BAA43D7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6DB5926-EAA4-B34B-BA9E-B178F8E066A0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E9F829-45E3-5D49-A18D-06355F31E473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74CB0E-93D8-FC4B-BDBA-FD584A8C0B3A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14A3CE-C640-D24A-B7C4-6BCA6D8E59EF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E2DA4FE-3F9C-3543-B828-9D3DF2C7A4B8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D861D28-1E5C-5443-97FF-C4F52C10ED5B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021103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Future-Wo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30E338-FCEE-5348-A74C-8B0B4AA69765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CBD2AB-0C96-274A-B007-9353E091F80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6C346DD-6566-A445-B011-61A5D5ADE1A2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17191B9-CE4E-BC4C-BC92-E7B54344F4CB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7C657E-0470-CA4D-9462-2603569545AE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24122CC-279D-234A-BC08-0E92F241D446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DF41235-5779-8F48-A8FE-78DD3FD9A66B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E13A7044-3796-9C4E-87F5-683B48EBBDFA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48118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56710-D9D7-5440-B5C0-F78D33760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70471-5327-6B47-BD34-4CE4B1171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F5778-9E9F-7D42-BFA5-90C973952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40A51-6204-5849-ADD0-F2526A7F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8DB21-2E46-7D49-BC27-941CC8B32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297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AEB24-A79C-0544-AD18-5F344A10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3085E-21E2-684D-A66A-6037841DD9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A77C3-94AD-B94D-B66B-E98012AAD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A75C6-1519-804B-A544-E4478FDAB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C7CC6-DE84-954E-A277-FFE42E4F1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4FBDF-18D0-8841-9202-3BA5095C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791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F60F7-CA6F-D846-9284-80A6B1DCE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3151B-3998-544C-A21B-9E3946489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FEEC2-925F-3547-AF63-031D7A9A2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BEC769-15E4-7140-A1ED-1D9B7B632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11338E-2CF2-7F44-BCDD-9144A42D6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3190E-00BD-864A-BDE3-E38A35D1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5E595-16CB-D049-9B5C-A4F43540A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267293-CA44-A941-9D23-8C9C26967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076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1BA73-2C7E-1D47-B464-6B68E752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D20C4A-83D4-C549-943D-09874EE9E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6ADCC-71B0-A94D-8D85-52360644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DBC3F4-3010-F242-B055-4D2D2D32D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505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868275-9C7C-A843-8382-E6C5A9BC9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9004AE-8229-E646-9091-1DAB71CD8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B41F1-ED3C-E147-8604-5293E0B27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588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EFFC-DA14-F04B-A0F1-866A77CE2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C7385-A3C0-8A42-8C08-86F34B0F3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3B4B3-00F4-1844-9FBC-5DF8C90C9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D54935-C5DD-A74E-80FE-AF693467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2E3962-6B5B-2543-8751-D4A8467AC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C2019-9F78-C34A-8708-CABFBF73B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6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63038-AFC4-164D-8315-84CA82B9D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4B8D1-FD62-1045-97C2-99E5D0345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D8664-8FAC-AC4F-810A-EF8A079B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2FF27-CA2D-9048-8CAE-4FD5BCEC9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731EC-13E8-3A46-A085-01FBA4429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D89F1-468B-0841-AB9E-8F77EA72B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331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7819F5D-98BD-4542-961E-DEA7CB1B312F}"/>
              </a:ext>
            </a:extLst>
          </p:cNvPr>
          <p:cNvSpPr txBox="1">
            <a:spLocks/>
          </p:cNvSpPr>
          <p:nvPr userDrawn="1"/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40275F93-B6A2-904E-AA64-A30A1F6261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32000" y="1974850"/>
            <a:ext cx="81280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22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DE54-40CB-AD41-B74C-D189ED936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A2237B-F81E-404E-81F4-5DB14F614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4325-47D2-864D-9494-EC65166B5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4CED7-C873-634D-ACE4-8CA985E6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9A8B9-80AD-5F4E-A345-B28C53AB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093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9189E5-3B05-834D-992A-0B0FF31A30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615C6-A6C8-094D-A504-F11AA23E3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CF922-404E-7143-B246-497D6BD02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9AED8-E688-2646-A9F2-F76B5C20B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69955-1C93-CA43-8686-96FBEADF5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0AC4-E40B-EC4F-8C4A-2859D7406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7095E-7576-0D45-ADDE-7F60604BAD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389F9-726D-2B44-93D8-F5DD34B2D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CD477C5-206F-1041-807D-C2C49920B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29384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EDA16B-1BAD-6C4F-BB91-737BD7423C2C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BEA2FDE-5BBC-C146-AC19-D7EBE65E13E5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76B747-95CD-724C-81EA-31EF78A5AA94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D14C73-4914-DF46-ACF4-A7162D93F7BB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372D77-CE44-D64A-9B33-0B7347B8F121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8F2D78-DBF2-F54E-84BA-C86E13D473F5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E92130-6431-C74B-9199-3BD8EF85418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34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po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29F20-353A-554B-B937-F07B38B78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C80E359-520A-7947-966F-4B8AA031D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C0A1E0-4F25-3146-AA1F-96E596391521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36D6737-5CFD-AA4A-9542-6C17E7EA28A2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EAE03ED-1C4E-9441-AE61-FBB521943E1D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E5F21DD-A99A-7946-86F9-3BC67FE37CBB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19464A-86F2-2144-AAC2-99DC17BE91F9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B5441C-3C67-B043-8A60-B768FD035788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35EB0B4-563F-2640-A720-3121C1CFFE2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AF6D9366-9143-8D4D-9078-9074575F4B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09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k Comp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F8DF8-EEFE-4547-8AEC-3733FF606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FC04226-61F0-884D-83D5-77BBDD029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2DE171-61CC-094D-A826-0DAA8D8A681F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F30AB5F-D1B4-B241-A84C-28C7DD319AD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78B3DBF-1321-6E40-8EBF-4D19C97F0D1B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0704A1-5304-054F-B8C8-2B7809E30CCF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6C42D1-F32E-5E45-B84B-2F46A4C889E4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9B915F-C8C9-C246-90F8-0FC7E60E9CA1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8C01918-F4A6-C74B-BCA8-687FD02B51C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A close up of a sign&#10;&#10;Description automatically generated">
            <a:extLst>
              <a:ext uri="{FF2B5EF4-FFF2-40B4-BE49-F238E27FC236}">
                <a16:creationId xmlns:a16="http://schemas.microsoft.com/office/drawing/2014/main" id="{150E0765-D296-8D4C-A33F-31461B22B5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56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ture Wo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0E874-578D-BF48-894D-7BDCB68A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BD50B27-91D6-E74A-ADA1-1E875FDDE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002AD5-9BDE-BF4D-8AFA-A34F4B226CB8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6CF06F-B634-344E-82B1-AEF1AA311036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1834E99-D5C6-2E41-A621-D1D947D7F008}"/>
              </a:ext>
            </a:extLst>
          </p:cNvPr>
          <p:cNvSpPr/>
          <p:nvPr userDrawn="1"/>
        </p:nvSpPr>
        <p:spPr>
          <a:xfrm>
            <a:off x="838199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Background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A031B9F-FC6A-A44D-A8E6-7DDDA8E7BDC8}"/>
              </a:ext>
            </a:extLst>
          </p:cNvPr>
          <p:cNvSpPr/>
          <p:nvPr userDrawn="1"/>
        </p:nvSpPr>
        <p:spPr>
          <a:xfrm>
            <a:off x="3488266" y="6229023"/>
            <a:ext cx="2554996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Proposal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8D264DF-6F32-A34D-90DB-0DF83C14C82F}"/>
              </a:ext>
            </a:extLst>
          </p:cNvPr>
          <p:cNvSpPr/>
          <p:nvPr userDrawn="1"/>
        </p:nvSpPr>
        <p:spPr>
          <a:xfrm>
            <a:off x="6138333" y="6229023"/>
            <a:ext cx="2560199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Work Completed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9C015BE-422B-0F41-8F98-94C0BE0531FB}"/>
              </a:ext>
            </a:extLst>
          </p:cNvPr>
          <p:cNvSpPr/>
          <p:nvPr userDrawn="1"/>
        </p:nvSpPr>
        <p:spPr>
          <a:xfrm>
            <a:off x="8793603" y="6229023"/>
            <a:ext cx="2560200" cy="292100"/>
          </a:xfrm>
          <a:prstGeom prst="rect">
            <a:avLst/>
          </a:prstGeom>
          <a:solidFill>
            <a:srgbClr val="00B0F0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E638B65-E3E7-D54A-8C30-53D1CB66CD6C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A close up of a sign&#10;&#10;Description automatically generated">
            <a:extLst>
              <a:ext uri="{FF2B5EF4-FFF2-40B4-BE49-F238E27FC236}">
                <a16:creationId xmlns:a16="http://schemas.microsoft.com/office/drawing/2014/main" id="{922655CC-BB02-534F-9291-04BCD1F451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55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EDA16B-1BAD-6C4F-BB91-737BD7423C2C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BEA2FDE-5BBC-C146-AC19-D7EBE65E13E5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76B747-95CD-724C-81EA-31EF78A5AA94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D14C73-4914-DF46-ACF4-A7162D93F7BB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372D77-CE44-D64A-9B33-0B7347B8F121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8F2D78-DBF2-F54E-84BA-C86E13D473F5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E92130-6431-C74B-9199-3BD8EF85418D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F118C72-1712-A343-BB8A-B4AF4C2FD9E0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7066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CPI-Project-Sco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44598A3-E83E-4143-8A45-0C320B9F02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3703" y="365124"/>
            <a:ext cx="1819759" cy="65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84878-C98A-684E-879D-40D4AFFD1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0534"/>
          </a:xfrm>
          <a:prstGeom prst="rect">
            <a:avLst/>
          </a:prstGeom>
        </p:spPr>
        <p:txBody>
          <a:bodyPr lIns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3B08EF6-53AD-AA46-9E8D-EA257E9D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874" y="6209227"/>
            <a:ext cx="542214" cy="41643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E2EBFF96-7426-487C-A70E-95B647F0BF2E}" type="slidenum">
              <a:rPr lang="en-NZ" smtClean="0"/>
              <a:pPr/>
              <a:t>‹#›</a:t>
            </a:fld>
            <a:endParaRPr lang="en-NZ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A7D87C-D01E-8B4E-836F-315767C07EB0}"/>
              </a:ext>
            </a:extLst>
          </p:cNvPr>
          <p:cNvSpPr/>
          <p:nvPr userDrawn="1"/>
        </p:nvSpPr>
        <p:spPr>
          <a:xfrm>
            <a:off x="838199" y="6229023"/>
            <a:ext cx="1388634" cy="292100"/>
          </a:xfrm>
          <a:prstGeom prst="rect">
            <a:avLst/>
          </a:prstGeom>
          <a:solidFill>
            <a:srgbClr val="135AA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Competition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B2234F-CDB8-2147-A56E-F7ECD0851121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135A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3CEBB96-AE83-8A4B-B0BB-A55C1278C72B}"/>
              </a:ext>
            </a:extLst>
          </p:cNvPr>
          <p:cNvSpPr/>
          <p:nvPr userDrawn="1"/>
        </p:nvSpPr>
        <p:spPr>
          <a:xfrm>
            <a:off x="8381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Background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99CA5D4-4FAA-3741-8E7A-542F444EF0F8}"/>
              </a:ext>
            </a:extLst>
          </p:cNvPr>
          <p:cNvSpPr/>
          <p:nvPr userDrawn="1"/>
        </p:nvSpPr>
        <p:spPr>
          <a:xfrm>
            <a:off x="2945099" y="6229023"/>
            <a:ext cx="2088000" cy="292100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b="1" dirty="0">
                <a:solidFill>
                  <a:schemeClr val="bg1"/>
                </a:solidFill>
                <a:cs typeface="Century Gothic"/>
              </a:rPr>
              <a:t>Project Scope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250C9F9-F025-0940-9310-EC9C0B8C0073}"/>
              </a:ext>
            </a:extLst>
          </p:cNvPr>
          <p:cNvSpPr/>
          <p:nvPr userDrawn="1"/>
        </p:nvSpPr>
        <p:spPr>
          <a:xfrm>
            <a:off x="50519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Methodology and Implementation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1BB470-CF76-C842-82E5-482F27CDC935}"/>
              </a:ext>
            </a:extLst>
          </p:cNvPr>
          <p:cNvSpPr/>
          <p:nvPr userDrawn="1"/>
        </p:nvSpPr>
        <p:spPr>
          <a:xfrm>
            <a:off x="92657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Future 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22CBF01-241A-6440-BD8B-01AC72B2CB70}"/>
              </a:ext>
            </a:extLst>
          </p:cNvPr>
          <p:cNvCxnSpPr>
            <a:cxnSpLocks/>
          </p:cNvCxnSpPr>
          <p:nvPr userDrawn="1"/>
        </p:nvCxnSpPr>
        <p:spPr>
          <a:xfrm>
            <a:off x="838199" y="6141483"/>
            <a:ext cx="10515600" cy="0"/>
          </a:xfrm>
          <a:prstGeom prst="line">
            <a:avLst/>
          </a:prstGeom>
          <a:ln w="12700" cmpd="sng">
            <a:solidFill>
              <a:srgbClr val="0F48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E82560F-6974-6940-9532-D4F532540997}"/>
              </a:ext>
            </a:extLst>
          </p:cNvPr>
          <p:cNvSpPr/>
          <p:nvPr userDrawn="1"/>
        </p:nvSpPr>
        <p:spPr>
          <a:xfrm>
            <a:off x="7158899" y="6229023"/>
            <a:ext cx="2088000" cy="292100"/>
          </a:xfrm>
          <a:prstGeom prst="rect">
            <a:avLst/>
          </a:prstGeom>
          <a:solidFill>
            <a:srgbClr val="0F487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" rIns="360000" b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chemeClr val="bg1"/>
                </a:solidFill>
                <a:latin typeface="+mn-lt"/>
                <a:cs typeface="Century Gothic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422422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D14D9-0A2C-3145-98C9-C369F92F8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6B856-2E0A-F047-AC7D-B488D7194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C582C-363C-E444-A469-ABC3AD28C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E6A32-9A68-D848-9B63-91320AE38FA8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25AE5-F0F6-9D4B-90E9-AAE9B4F4FC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7B294-0071-7F4E-87E9-8FC96EE77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90AC4-E40B-EC4F-8C4A-2859D7406B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77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6" r:id="rId2"/>
    <p:sldLayoutId id="2147483661" r:id="rId3"/>
    <p:sldLayoutId id="2147483672" r:id="rId4"/>
    <p:sldLayoutId id="2147483673" r:id="rId5"/>
    <p:sldLayoutId id="2147483674" r:id="rId6"/>
    <p:sldLayoutId id="2147483675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0F487E"/>
          </a:solidFill>
          <a:latin typeface="Franklin Gothic Medium" panose="020B06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F487E"/>
          </a:solidFill>
          <a:latin typeface="Franklin Gothic Medium" panose="020B06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ormcdowall.com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2236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1F98-A735-6A41-A777-FFF1DB81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Intersecting Technology, Energy &amp; Finance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EBCEC1-9043-CA4B-BF0D-0D8D0BAB748C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is cross country skiing on a snow covered mountain&#10;&#10;Description automatically generated">
            <a:extLst>
              <a:ext uri="{FF2B5EF4-FFF2-40B4-BE49-F238E27FC236}">
                <a16:creationId xmlns:a16="http://schemas.microsoft.com/office/drawing/2014/main" id="{F96357B9-1E64-834C-AACF-A04ECB183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3"/>
            <a:ext cx="4881599" cy="4363191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EECA5-D75A-4040-8615-5F2D9A454719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GOCPI saw the intersection of technology, energy and finance in the construction of energy systems.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Deconstructed the Utopian energy system exemplar from OseMOSYS to formulate standardised modelling approach.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Partially developed an Australia/New Zealand energy system with a bi-lateral trade relationship.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Developed a reference energy system for both countries using data available from the Ministry of Business, Innovation and Education (MBIE, NZ) and the Department of Environment and Energy (AUS).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Determined discount rates for both New Zealand and Australia using treasury reports and financial statements.</a:t>
            </a:r>
            <a:br>
              <a:rPr lang="en-GB" sz="1600" b="1" dirty="0">
                <a:solidFill>
                  <a:srgbClr val="0F487E"/>
                </a:solidFill>
                <a:latin typeface="Franklin Gothic Medium" panose="020B0603020102020204" pitchFamily="34" charset="0"/>
              </a:rPr>
            </a:b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0FE0278E-3705-2B4C-9DF8-2A2FF0A990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32" r="8032"/>
          <a:stretch/>
        </p:blipFill>
        <p:spPr>
          <a:xfrm>
            <a:off x="838199" y="1171572"/>
            <a:ext cx="4881599" cy="43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797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1F98-A735-6A41-A777-FFF1DB81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Programming the Foundations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EBCEC1-9043-CA4B-BF0D-0D8D0BAB748C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is cross country skiing on a snow covered mountain&#10;&#10;Description automatically generated">
            <a:extLst>
              <a:ext uri="{FF2B5EF4-FFF2-40B4-BE49-F238E27FC236}">
                <a16:creationId xmlns:a16="http://schemas.microsoft.com/office/drawing/2014/main" id="{F96357B9-1E64-834C-AACF-A04ECB183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3"/>
            <a:ext cx="4881599" cy="4363191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EECA5-D75A-4040-8615-5F2D9A454719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GOCPI prototype is built with several classes.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 err="1">
                <a:solidFill>
                  <a:srgbClr val="0F487E"/>
                </a:solidFill>
                <a:latin typeface="Franklin Gothic Medium" panose="020B0603020102020204" pitchFamily="34" charset="0"/>
              </a:rPr>
              <a:t>EnergySystems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: A class containing modules to load in existing energy systems. Additionally, this class creates energy model files from the OseMOSYS structure and energy data files to form LP files. 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 err="1">
                <a:solidFill>
                  <a:srgbClr val="0F487E"/>
                </a:solidFill>
                <a:latin typeface="Franklin Gothic Medium" panose="020B0603020102020204" pitchFamily="34" charset="0"/>
              </a:rPr>
              <a:t>CreateCases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: A class containing modules to enable the user to build their own energy systems.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Forecasting: A class containing modules to formulate base year energy balances from the International Energy Agency’s (IEA) energy balances and forecast both energy and financial values.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Optimisation: A class containing modules to solve energy system optimisation problems locally using CPLEX or remotely using the IBM Watson Machine Learning service.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Navigation: A class containing modules to enable the user to navigate their local directory to access files.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600" dirty="0">
              <a:solidFill>
                <a:srgbClr val="0F487E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600" dirty="0">
              <a:solidFill>
                <a:srgbClr val="0F487E"/>
              </a:solidFill>
              <a:latin typeface="Franklin Gothic Medium" panose="020B06030201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0D044E2-ED05-2842-9764-7DD1197FF8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93" r="19849"/>
          <a:stretch/>
        </p:blipFill>
        <p:spPr>
          <a:xfrm>
            <a:off x="838199" y="1171572"/>
            <a:ext cx="4881599" cy="436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66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1F98-A735-6A41-A777-FFF1DB81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Driving Optimisation with IBM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EBCEC1-9043-CA4B-BF0D-0D8D0BAB748C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is cross country skiing on a snow covered mountain&#10;&#10;Description automatically generated">
            <a:extLst>
              <a:ext uri="{FF2B5EF4-FFF2-40B4-BE49-F238E27FC236}">
                <a16:creationId xmlns:a16="http://schemas.microsoft.com/office/drawing/2014/main" id="{F96357B9-1E64-834C-AACF-A04ECB183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3"/>
            <a:ext cx="4881599" cy="4363191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EECA5-D75A-4040-8615-5F2D9A454719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CPLEX was selected as the commercial solver of choice for the GOCPI prototype. It is readily available for educational institutions and individuals using IBM’s Academic Initiative.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IBM ILOG Optimisation Studio was installed locally using the IBM Academic Initiative.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LP files are created using the </a:t>
            </a:r>
            <a:r>
              <a:rPr lang="en-GB" sz="1600" dirty="0" err="1">
                <a:solidFill>
                  <a:srgbClr val="0F487E"/>
                </a:solidFill>
                <a:latin typeface="Franklin Gothic Medium" panose="020B0603020102020204" pitchFamily="34" charset="0"/>
              </a:rPr>
              <a:t>glpsol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 terminal command, from the GLPK package, in a custom python environment.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Small LP files are solved locally using the CPLEX APIs accessible from the Optimisation class.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Large LP files must be solved using a Python-based OseMOSYS formulation and the IBM Decision Optimisation on the IBM Watson Machine Learning service.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Created a standardised method to access IBM cloud services, create deployments, request jobs and solve requests. </a:t>
            </a: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7" name="Picture 6" descr="A picture containing holding&#10;&#10;Description automatically generated">
            <a:extLst>
              <a:ext uri="{FF2B5EF4-FFF2-40B4-BE49-F238E27FC236}">
                <a16:creationId xmlns:a16="http://schemas.microsoft.com/office/drawing/2014/main" id="{CC48334A-35A1-C549-AAB2-5ABF0F860C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34" r="41030"/>
          <a:stretch/>
        </p:blipFill>
        <p:spPr>
          <a:xfrm>
            <a:off x="838199" y="1171572"/>
            <a:ext cx="4881600" cy="43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248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1F98-A735-6A41-A777-FFF1DB81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Distributable on the GOCPI Interface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EBCEC1-9043-CA4B-BF0D-0D8D0BAB748C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is cross country skiing on a snow covered mountain&#10;&#10;Description automatically generated">
            <a:extLst>
              <a:ext uri="{FF2B5EF4-FFF2-40B4-BE49-F238E27FC236}">
                <a16:creationId xmlns:a16="http://schemas.microsoft.com/office/drawing/2014/main" id="{F96357B9-1E64-834C-AACF-A04ECB183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3"/>
            <a:ext cx="4881599" cy="4363191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EECA5-D75A-4040-8615-5F2D9A454719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package is distributed on PyPI and GitHub, accessible through a web-based interface (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  <a:hlinkClick r:id="rId3"/>
              </a:rPr>
              <a:t>https://connormcdowall.com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)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Developed a GitHub repository to version control all code and resources.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Developed a custom Python package for deployment. New distribution are uploaded using Twine and downloaded using Pip, Python’s package management software.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Developed a website to act as an interface for the GOCPI prototype. The website is built using Jekyll, a simple static site generator. Jekyll is written in Ruby and converts Markdown files to HTML. The website is hosted using GitHub pages.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Enabled a Google domain to direct a user to the interface. The website displays this presentation and will include links needed to access the GOCPI prototype.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600" dirty="0">
              <a:solidFill>
                <a:srgbClr val="0F487E"/>
              </a:solidFill>
              <a:latin typeface="Franklin Gothic Medium" panose="020B06030201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600" b="1" dirty="0">
              <a:solidFill>
                <a:srgbClr val="0F487E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9" name="Picture 8" descr="A close up of a computer&#10;&#10;Description automatically generated">
            <a:extLst>
              <a:ext uri="{FF2B5EF4-FFF2-40B4-BE49-F238E27FC236}">
                <a16:creationId xmlns:a16="http://schemas.microsoft.com/office/drawing/2014/main" id="{5332BA84-76EF-5E48-B4D8-4AF34D4D23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110"/>
          <a:stretch/>
        </p:blipFill>
        <p:spPr>
          <a:xfrm>
            <a:off x="838198" y="1168189"/>
            <a:ext cx="4881600" cy="436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3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1F98-A735-6A41-A777-FFF1DB81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Success So Far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EBCEC1-9043-CA4B-BF0D-0D8D0BAB748C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EECA5-D75A-4040-8615-5F2D9A454719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GOCPI Prototype is readily available and distributable.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Created a standardised modelling process to create user-defined energy systems.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Partially developed an Australia and New Zealand energy system with a bi-directional trade relationship.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Created 80+ new distributions for the GOCPI Prototype as at Monday 19</a:t>
            </a:r>
            <a:r>
              <a:rPr lang="en-GB" sz="1600" baseline="300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 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of October.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Created a Web-based interface on my personal website. I used my personal website as I purchased a domain name for additional purposes outside the scope of the project.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Created a pipeline to continue developing the GOCPI prototype.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600" b="1" dirty="0">
              <a:solidFill>
                <a:srgbClr val="0F487E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11" name="Picture 10" descr="A picture containing outdoor, standing, water, ocean&#10;&#10;Description automatically generated">
            <a:extLst>
              <a:ext uri="{FF2B5EF4-FFF2-40B4-BE49-F238E27FC236}">
                <a16:creationId xmlns:a16="http://schemas.microsoft.com/office/drawing/2014/main" id="{D58F6ADD-54AA-5541-BF75-593DADD920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19" r="31539"/>
          <a:stretch/>
        </p:blipFill>
        <p:spPr>
          <a:xfrm>
            <a:off x="838199" y="1171574"/>
            <a:ext cx="4881599" cy="43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736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1F98-A735-6A41-A777-FFF1DB81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Pursuing GOCPI’s Full Potential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EBCEC1-9043-CA4B-BF0D-0D8D0BAB748C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is cross country skiing on a snow covered mountain&#10;&#10;Description automatically generated">
            <a:extLst>
              <a:ext uri="{FF2B5EF4-FFF2-40B4-BE49-F238E27FC236}">
                <a16:creationId xmlns:a16="http://schemas.microsoft.com/office/drawing/2014/main" id="{F96357B9-1E64-834C-AACF-A04ECB183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3"/>
            <a:ext cx="4881599" cy="4363191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EECA5-D75A-4040-8615-5F2D9A454719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Continue developing  Australia and New Zealand energy system example.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Adopt new forecasting methodologies to project the needs of energy systems in the future. These include methods common in financial services and data science.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Make adjustments to the objective function to account for emissions and carbon taxes.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Continue to develop GOCPI classes to improve usability and convert the OseMOSYS model to Python to utilise IBM Watson Machine Learning and Cloud services.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Create user interfaces to display the outputs of energy systems and make comparisons to align with the United Nation’s Sustainable Development Goals (UNSDG) and Paris Agreements.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6" name="Picture 5" descr="A picture containing monitor, water, swimming, holding&#10;&#10;Description automatically generated">
            <a:extLst>
              <a:ext uri="{FF2B5EF4-FFF2-40B4-BE49-F238E27FC236}">
                <a16:creationId xmlns:a16="http://schemas.microsoft.com/office/drawing/2014/main" id="{E2814DF5-889D-1441-A556-AD673FC6B6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58" r="20258"/>
          <a:stretch/>
        </p:blipFill>
        <p:spPr>
          <a:xfrm>
            <a:off x="838199" y="1171572"/>
            <a:ext cx="4881600" cy="436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54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23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A9A74-4349-9E40-99B6-F81FE5BC5B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1500" dirty="0"/>
              <a:t>GOCPI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A46FDF-4406-624C-9128-AF9F1B26C8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Scalable Energy Modelling Solution</a:t>
            </a:r>
          </a:p>
          <a:p>
            <a:r>
              <a:rPr lang="en-US" dirty="0"/>
              <a:t>Developed by Connor McDowall</a:t>
            </a:r>
          </a:p>
          <a:p>
            <a:r>
              <a:rPr lang="en-US" dirty="0"/>
              <a:t>Supervised by Rosalind Archer</a:t>
            </a:r>
          </a:p>
        </p:txBody>
      </p:sp>
    </p:spTree>
    <p:extLst>
      <p:ext uri="{BB962C8B-B14F-4D97-AF65-F5344CB8AC3E}">
        <p14:creationId xmlns:p14="http://schemas.microsoft.com/office/powerpoint/2010/main" val="1180823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8BC03-639F-F344-B7C8-06AC502C4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Facing the Energy Transition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3840E-A75E-CE42-90E1-D3A62A2DE623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imminence of the energy transition is clear after working at ExxonMobil Australia.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Literature review informs the need for rapid transformation as economic models predict unfavourable consequences if no swift action.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Sustainable investment is driven by Net Present Value (NPV) analysis and the ability to generate returns for investors.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Sustainable technologies have seen significant cost reductions over the last decade improving the feasibility of the transition.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However, there are educational disparities between policy makers, government, private companies, stakeholders and voters.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400" b="1" dirty="0">
              <a:solidFill>
                <a:srgbClr val="135AA8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5" name="Picture 4" descr="A small boat in a large body of water&#10;&#10;Description automatically generated">
            <a:extLst>
              <a:ext uri="{FF2B5EF4-FFF2-40B4-BE49-F238E27FC236}">
                <a16:creationId xmlns:a16="http://schemas.microsoft.com/office/drawing/2014/main" id="{CBFAB204-97CD-5641-BA44-B93767D3E6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6445" y="1170655"/>
            <a:ext cx="4863353" cy="4364110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B77C5D-425F-C146-B0E6-3EF68C68DD5E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rock&#10;&#10;Description automatically generated">
            <a:extLst>
              <a:ext uri="{FF2B5EF4-FFF2-40B4-BE49-F238E27FC236}">
                <a16:creationId xmlns:a16="http://schemas.microsoft.com/office/drawing/2014/main" id="{744CED26-F233-2B40-B698-34E88F2703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83" r="12883"/>
          <a:stretch/>
        </p:blipFill>
        <p:spPr>
          <a:xfrm>
            <a:off x="856445" y="1170466"/>
            <a:ext cx="4863353" cy="436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63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69E0A-DA4E-DE41-82AA-810F2367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Empower users to influence policy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7E4BE6-F557-6849-B4A2-A522588558B4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standing in front of a sunset&#10;&#10;Description automatically generated">
            <a:extLst>
              <a:ext uri="{FF2B5EF4-FFF2-40B4-BE49-F238E27FC236}">
                <a16:creationId xmlns:a16="http://schemas.microsoft.com/office/drawing/2014/main" id="{E5FFEA67-DDBB-2844-A977-B4EC22FE06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4"/>
            <a:ext cx="4881599" cy="4368476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6F6596-2E4A-7342-876F-E1A43F4F24CF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reasons creating these issues is the sophistication and inaccessibility of energy modelling.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Energy modelling usually requires:</a:t>
            </a:r>
          </a:p>
          <a:p>
            <a:pPr lvl="1">
              <a:lnSpc>
                <a:spcPct val="100000"/>
              </a:lnSpc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Proprietary data.</a:t>
            </a:r>
          </a:p>
          <a:p>
            <a:pPr lvl="1">
              <a:lnSpc>
                <a:spcPct val="100000"/>
              </a:lnSpc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understanding of LP, Integer LP, MIP and/or NLP optimisation techniques.</a:t>
            </a:r>
          </a:p>
          <a:p>
            <a:pPr lvl="1">
              <a:lnSpc>
                <a:spcPct val="100000"/>
              </a:lnSpc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Access to expensive commercial solvers.</a:t>
            </a:r>
          </a:p>
          <a:p>
            <a:pPr lvl="1">
              <a:lnSpc>
                <a:spcPct val="100000"/>
              </a:lnSpc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 thorough understanding of energy systems, mathematics, economics and finance.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This complexity creates difficulties in evaluating energy investment, policy and their alignment to the United Nation’s Sustainable Development Goals and Paris Agreements.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My proposed solution is to develop an accessible, scalable energy system modelling tool.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9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product will remove this sophistication and enable users to model their own energy systems to inform investment and policy.</a:t>
            </a:r>
            <a:endParaRPr lang="en-GB" sz="1900" dirty="0">
              <a:solidFill>
                <a:srgbClr val="135AA8"/>
              </a:solidFill>
              <a:latin typeface="Franklin Gothic Medium" panose="020B06030201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024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imepiece, object, sitting, table&#10;&#10;Description automatically generated">
            <a:extLst>
              <a:ext uri="{FF2B5EF4-FFF2-40B4-BE49-F238E27FC236}">
                <a16:creationId xmlns:a16="http://schemas.microsoft.com/office/drawing/2014/main" id="{E973A618-1702-3243-ABE6-4B10BF57C3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756"/>
          <a:stretch/>
        </p:blipFill>
        <p:spPr>
          <a:xfrm>
            <a:off x="838199" y="1171574"/>
            <a:ext cx="4881599" cy="43631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FD81EE-629D-5143-A1C7-AB41115D9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Methodology and Implementation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AF18A7-7F80-0940-9B3E-519EF740A867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1E9411-FFB8-1E42-85A3-CD4C02C1DE83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 comprehensive literature review on energy, emissions, the economy, policy, obstacles, challenges and energy modelling framed the problem and addressed the product needs.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 high-level overview of the methods and implementation for the GOCPI project follows: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Adapt The Integrated Markel E-Form System (TIMES) modelling methodology.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Adapt the OseMOSYS modelling methodology.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Understand and create energy systems.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Develop a Python-based open source scalable energy modelling tool.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Develop forecasting methodologies for energy systems.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Adapt IBM technologies to facilitate optimisation.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Develop an web-based user interface to both inform and distribute the product.</a:t>
            </a:r>
            <a:endParaRPr lang="en-GB" sz="1200" dirty="0">
              <a:solidFill>
                <a:srgbClr val="0F487E"/>
              </a:solidFill>
              <a:latin typeface="Franklin Gothic Medium" panose="020B06030201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10" name="Picture 9" descr="A picture containing indoor, table, computer, sitting&#10;&#10;Description automatically generated">
            <a:extLst>
              <a:ext uri="{FF2B5EF4-FFF2-40B4-BE49-F238E27FC236}">
                <a16:creationId xmlns:a16="http://schemas.microsoft.com/office/drawing/2014/main" id="{C57608F2-AF89-C04C-B1AE-0558A30BC9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35" r="12637"/>
          <a:stretch/>
        </p:blipFill>
        <p:spPr>
          <a:xfrm>
            <a:off x="838199" y="1171572"/>
            <a:ext cx="4881600" cy="435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042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imepiece, object, sitting, table&#10;&#10;Description automatically generated">
            <a:extLst>
              <a:ext uri="{FF2B5EF4-FFF2-40B4-BE49-F238E27FC236}">
                <a16:creationId xmlns:a16="http://schemas.microsoft.com/office/drawing/2014/main" id="{E973A618-1702-3243-ABE6-4B10BF57C3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756"/>
          <a:stretch/>
        </p:blipFill>
        <p:spPr>
          <a:xfrm>
            <a:off x="838199" y="1171574"/>
            <a:ext cx="4881599" cy="43631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FD81EE-629D-5143-A1C7-AB41115D9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Incumbent’s Limitations – TIMES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AF18A7-7F80-0940-9B3E-519EF740A867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1E9411-FFB8-1E42-85A3-CD4C02C1DE83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Integrated Markel E-Form System (TIMES) is the legacy methodology used to inform the energy scenarios for both the World Energy Council and New Zealand Business Energy Council.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600" dirty="0">
              <a:solidFill>
                <a:srgbClr val="0F487E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600" dirty="0">
              <a:solidFill>
                <a:srgbClr val="0F487E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600" dirty="0">
              <a:solidFill>
                <a:srgbClr val="0F487E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A existing modelling system was adapted using enterprise versions of GAMS Studio and the Versatile Data Analyst (VEDA).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Excel-based functions and custom macros were to be used to create a scalable template.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Reproducibility, integration and complexity issues led to the abandonment of this approach in favour of an alternative.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990C24-8785-C448-90D1-7CE787763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16656"/>
            <a:ext cx="5623981" cy="113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57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D81EE-629D-5143-A1C7-AB41115D9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Discovering an Alternative – OseMOSYS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AF18A7-7F80-0940-9B3E-519EF740A867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phone&#10;&#10;Description automatically generated">
            <a:extLst>
              <a:ext uri="{FF2B5EF4-FFF2-40B4-BE49-F238E27FC236}">
                <a16:creationId xmlns:a16="http://schemas.microsoft.com/office/drawing/2014/main" id="{43AA232F-4FA5-8D4A-9B3B-167CD3FA7B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4"/>
            <a:ext cx="4881599" cy="4365813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1E9411-FFB8-1E42-85A3-CD4C02C1DE83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Open Source Energy Modelling System (OseMOSYS) was the chosen alternative for modelling energy systems. 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OseMOSYS is developed by a community of developers who make contributions directly to the OseMOSYS GitHub Repository. There are a couple versions available: GAMS, GNU Mathprog and Python.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OseMOSYS is a linear optimisation problem describing an energy system. There are 11 sets, 52 parameters, 67 variables, 94 constraints and 1 objective function.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Several sets underpin parameters, constraints and variables: </a:t>
            </a:r>
            <a:r>
              <a:rPr lang="en-NZ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Year, Technology, </a:t>
            </a:r>
            <a:r>
              <a:rPr lang="en-NZ" sz="1600" dirty="0" err="1">
                <a:solidFill>
                  <a:srgbClr val="0F487E"/>
                </a:solidFill>
                <a:latin typeface="Franklin Gothic Medium" panose="020B0603020102020204" pitchFamily="34" charset="0"/>
              </a:rPr>
              <a:t>Timeslice</a:t>
            </a:r>
            <a:r>
              <a:rPr lang="en-NZ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, Fuel, Emission, Mode of Operation, Region, Season, Day Type, Daily Time Bracket and Storage.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B47BEB16-DD99-E241-A094-7DDD9CA23A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43" r="9743"/>
          <a:stretch/>
        </p:blipFill>
        <p:spPr>
          <a:xfrm>
            <a:off x="838198" y="1171574"/>
            <a:ext cx="4881599" cy="43631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DE7C38-F304-AF4E-B8F4-92BA2D2445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4759324"/>
            <a:ext cx="5623981" cy="135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30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D81EE-629D-5143-A1C7-AB41115D9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Breaking Down Energy Systems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AF18A7-7F80-0940-9B3E-519EF740A867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phone&#10;&#10;Description automatically generated">
            <a:extLst>
              <a:ext uri="{FF2B5EF4-FFF2-40B4-BE49-F238E27FC236}">
                <a16:creationId xmlns:a16="http://schemas.microsoft.com/office/drawing/2014/main" id="{43AA232F-4FA5-8D4A-9B3B-167CD3FA7B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4"/>
            <a:ext cx="4881599" cy="4365813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1E9411-FFB8-1E42-85A3-CD4C02C1DE83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135AA8"/>
                </a:solidFill>
                <a:latin typeface="Franklin Gothic Medium" panose="020B0603020102020204" pitchFamily="34" charset="0"/>
              </a:rPr>
              <a:t>A reference energy system underpins the system. It describes the network flows amongst the production, conversion and consumption of different fuels using different technologies.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135AA8"/>
                </a:solidFill>
                <a:latin typeface="Franklin Gothic Medium" panose="020B0603020102020204" pitchFamily="34" charset="0"/>
              </a:rPr>
              <a:t>The system models trade relationships between regions. Individuals, companies, towns, cities, countries and continents are examples of all regions you can represent using the OseMOSYS methodology.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135AA8"/>
                </a:solidFill>
                <a:latin typeface="Franklin Gothic Medium" panose="020B0603020102020204" pitchFamily="34" charset="0"/>
              </a:rPr>
              <a:t> The objective function minimises total discounted costs derived by each regions’ discount rate. Salvage, operating and capital expenditure are considered with the discount rate depending a region’s mix of equity, debt and financing costs.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135AA8"/>
                </a:solidFill>
                <a:latin typeface="Franklin Gothic Medium" panose="020B0603020102020204" pitchFamily="34" charset="0"/>
              </a:rPr>
              <a:t>The OseMOSYS model uses emissions and renewable technology constraints to drive sustainable outcomes.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400" dirty="0">
              <a:solidFill>
                <a:srgbClr val="135AA8"/>
              </a:solidFill>
            </a:endParaRP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400" dirty="0">
              <a:solidFill>
                <a:srgbClr val="135AA8"/>
              </a:solidFill>
            </a:endParaRP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5" name="Picture 4" descr="A picture containing object, cell, grass, outdoor&#10;&#10;Description automatically generated">
            <a:extLst>
              <a:ext uri="{FF2B5EF4-FFF2-40B4-BE49-F238E27FC236}">
                <a16:creationId xmlns:a16="http://schemas.microsoft.com/office/drawing/2014/main" id="{C15E02B2-1E25-B047-87EB-D7C9BA82EB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56" r="11156"/>
          <a:stretch/>
        </p:blipFill>
        <p:spPr>
          <a:xfrm>
            <a:off x="838199" y="1171574"/>
            <a:ext cx="4881599" cy="436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865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1F98-A735-6A41-A777-FFF1DB81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Powerful Package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EBCEC1-9043-CA4B-BF0D-0D8D0BAB748C}"/>
              </a:ext>
            </a:extLst>
          </p:cNvPr>
          <p:cNvSpPr/>
          <p:nvPr/>
        </p:nvSpPr>
        <p:spPr>
          <a:xfrm>
            <a:off x="838199" y="1171574"/>
            <a:ext cx="4881599" cy="4363191"/>
          </a:xfrm>
          <a:prstGeom prst="rect">
            <a:avLst/>
          </a:prstGeom>
          <a:noFill/>
          <a:ln w="38100">
            <a:solidFill>
              <a:srgbClr val="0F48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is cross country skiing on a snow covered mountain&#10;&#10;Description automatically generated">
            <a:extLst>
              <a:ext uri="{FF2B5EF4-FFF2-40B4-BE49-F238E27FC236}">
                <a16:creationId xmlns:a16="http://schemas.microsoft.com/office/drawing/2014/main" id="{F96357B9-1E64-834C-AACF-A04ECB183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171573"/>
            <a:ext cx="4881599" cy="4363191"/>
          </a:xfrm>
          <a:prstGeom prst="rect">
            <a:avLst/>
          </a:prstGeom>
          <a:ln w="38100">
            <a:solidFill>
              <a:srgbClr val="0F487E"/>
            </a:solidFill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EECA5-D75A-4040-8615-5F2D9A454719}"/>
              </a:ext>
            </a:extLst>
          </p:cNvPr>
          <p:cNvSpPr txBox="1">
            <a:spLocks/>
          </p:cNvSpPr>
          <p:nvPr/>
        </p:nvSpPr>
        <p:spPr>
          <a:xfrm>
            <a:off x="5946710" y="1171575"/>
            <a:ext cx="5773271" cy="436457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GOCPI prototype was developed and distributed as a Python-based open source scalable energy modelling tool.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GOCPI required best practise software development. The project made use of several technologies: Version control using Git and GitHub, Python 3.7.6, Anaconda, PyPI, IBM ILOG CPLEX Optimization Studio (CPLEX Python APIs), IBM Watson Machine Learning and </a:t>
            </a:r>
            <a:r>
              <a:rPr lang="en-GB" sz="1600" dirty="0" err="1">
                <a:solidFill>
                  <a:srgbClr val="0F487E"/>
                </a:solidFill>
                <a:latin typeface="Franklin Gothic Medium" panose="020B0603020102020204" pitchFamily="34" charset="0"/>
              </a:rPr>
              <a:t>Yapf</a:t>
            </a: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model is an adaptation of the OseMOSYS methodology, formulated in GNU Mathprog and integrated into Excel and Python. The GNU Mathprog structure is stored within an Excel spreadsheet. A user may toggle constraints or adapt the objective function to drive different outcomes.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GB" sz="1600" dirty="0">
                <a:solidFill>
                  <a:srgbClr val="0F487E"/>
                </a:solidFill>
                <a:latin typeface="Franklin Gothic Medium" panose="020B0603020102020204" pitchFamily="34" charset="0"/>
              </a:rPr>
              <a:t>The prototype enables the user to formulate their own energy systems in python, perform forecasting functionalities, generate linear programmes and solve them using commercial solvers.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400" dirty="0">
              <a:solidFill>
                <a:srgbClr val="135AA8"/>
              </a:solidFill>
            </a:endParaRPr>
          </a:p>
        </p:txBody>
      </p:sp>
      <p:pic>
        <p:nvPicPr>
          <p:cNvPr id="6" name="Picture 5" descr="A picture containing table, small, sitting, computer&#10;&#10;Description automatically generated">
            <a:extLst>
              <a:ext uri="{FF2B5EF4-FFF2-40B4-BE49-F238E27FC236}">
                <a16:creationId xmlns:a16="http://schemas.microsoft.com/office/drawing/2014/main" id="{E890E7CE-2DC3-FB4A-8EAA-216304AABA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27" r="30834"/>
          <a:stretch/>
        </p:blipFill>
        <p:spPr>
          <a:xfrm>
            <a:off x="838199" y="1171572"/>
            <a:ext cx="4881599" cy="43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62822"/>
      </p:ext>
    </p:extLst>
  </p:cSld>
  <p:clrMapOvr>
    <a:masterClrMapping/>
  </p:clrMapOvr>
</p:sld>
</file>

<file path=ppt/theme/theme1.xml><?xml version="1.0" encoding="utf-8"?>
<a:theme xmlns:a="http://schemas.openxmlformats.org/drawingml/2006/main" name="GOCP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5117</TotalTime>
  <Words>1512</Words>
  <Application>Microsoft Macintosh PowerPoint</Application>
  <PresentationFormat>Widescreen</PresentationFormat>
  <Paragraphs>99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Franklin Gothic Medium</vt:lpstr>
      <vt:lpstr>Wingdings</vt:lpstr>
      <vt:lpstr>GOCPI</vt:lpstr>
      <vt:lpstr>PowerPoint Presentation</vt:lpstr>
      <vt:lpstr>GOCPI</vt:lpstr>
      <vt:lpstr>Facing the Energy Transition</vt:lpstr>
      <vt:lpstr>Empower users to influence policy</vt:lpstr>
      <vt:lpstr>Methodology and Implementation</vt:lpstr>
      <vt:lpstr>The Incumbent’s Limitations – TIMES</vt:lpstr>
      <vt:lpstr>Discovering an Alternative – OseMOSYS</vt:lpstr>
      <vt:lpstr>Breaking Down Energy Systems</vt:lpstr>
      <vt:lpstr>A Powerful Package</vt:lpstr>
      <vt:lpstr>Intersecting Technology, Energy &amp; Finance</vt:lpstr>
      <vt:lpstr>Programming the Foundations</vt:lpstr>
      <vt:lpstr>Driving Optimisation with IBM</vt:lpstr>
      <vt:lpstr>Distributable on the GOCPI Interface</vt:lpstr>
      <vt:lpstr>Success So Far</vt:lpstr>
      <vt:lpstr>Pursuing GOCPI’s Full Potential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Connor McDowall</dc:creator>
  <cp:lastModifiedBy>Connor McDowall</cp:lastModifiedBy>
  <cp:revision>297</cp:revision>
  <dcterms:created xsi:type="dcterms:W3CDTF">2020-08-09T09:23:17Z</dcterms:created>
  <dcterms:modified xsi:type="dcterms:W3CDTF">2020-10-20T19:24:33Z</dcterms:modified>
</cp:coreProperties>
</file>

<file path=docProps/thumbnail.jpeg>
</file>